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1CF4-9C31-44F4-A11C-A1DBEDACBF46}" type="datetimeFigureOut">
              <a:rPr lang="fi-FI" smtClean="0"/>
              <a:t>26.3.2014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4DB2-D485-4250-A71B-2E0C73FD96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65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D32A-3F16-4252-A0BF-DC84434D0B29}" type="datetimeFigureOut">
              <a:rPr lang="fi-FI" smtClean="0"/>
              <a:t>26.3.2014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1DA9-A614-46F1-ADFD-FC73309B67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8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1DA9-A614-46F1-ADFD-FC73309B678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57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73FF-E3B2-41B4-A2CB-6134B859B2FA}" type="datetime1">
              <a:rPr lang="fi-FI" smtClean="0"/>
              <a:t>26.3.2014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07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A36-E67F-45FB-8A24-F7BBAF71D6F8}" type="datetime1">
              <a:rPr lang="fi-FI" smtClean="0"/>
              <a:t>26.3.2014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9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BCC8-9485-4A55-ABA3-D781B491D876}" type="datetime1">
              <a:rPr lang="fi-FI" smtClean="0"/>
              <a:t>26.3.2014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65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741-B341-4863-B5E6-A767921FF69D}" type="datetime1">
              <a:rPr lang="fi-FI" smtClean="0"/>
              <a:t>26.3.2014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B76-2679-4120-A432-49EB1A63B5F4}" type="datetime1">
              <a:rPr lang="fi-FI" smtClean="0"/>
              <a:t>26.3.2014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68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3D1E-93AE-4E22-8F2D-CF43953F48AC}" type="datetime1">
              <a:rPr lang="fi-FI" smtClean="0"/>
              <a:t>26.3.2014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6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38AF-856C-4A32-A295-675E999E3AEF}" type="datetime1">
              <a:rPr lang="fi-FI" smtClean="0"/>
              <a:t>26.3.2014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9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126D-B255-4C04-96F7-D7C4403347C6}" type="datetime1">
              <a:rPr lang="fi-FI" smtClean="0"/>
              <a:t>26.3.2014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C750-FB88-4D23-B918-50ECA46882B3}" type="datetime1">
              <a:rPr lang="fi-FI" smtClean="0"/>
              <a:t>26.3.2014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27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95F-4203-4023-819A-47626AFE30B4}" type="datetime1">
              <a:rPr lang="fi-FI" smtClean="0"/>
              <a:t>26.3.2014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83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D48C-34F7-4D0F-BA5F-A3DD7F50F40C}" type="datetime1">
              <a:rPr lang="fi-FI" smtClean="0"/>
              <a:t>26.3.2014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95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A05C-AB42-4799-AF74-79B6EE971857}" type="datetime1">
              <a:rPr lang="fi-FI" smtClean="0"/>
              <a:t>26.3.2014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NAO/Maija-Leena Haapa-alho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76AE-CE61-4606-8D96-9313CF8B21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3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PROJEKTI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2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VALMENTAJAN ROOLI JA TEHTÄVÄT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83432" y="1772816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Millaisia odotuksia ja toiveita meillä on valmentajalle? 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rgbClr val="FF0000"/>
                </a:solidFill>
              </a:rPr>
              <a:t>On läsnä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Millaisia tehtäviä kuuluu valmentajalle?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rgbClr val="FF0000"/>
                </a:solidFill>
              </a:rPr>
              <a:t>Auttaa löytämään tiedon, ei vastaa suoraan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rgbClr val="FF0000"/>
                </a:solidFill>
              </a:rPr>
              <a:t>Tarvittaessa sovittelija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Luodaan yhteinen ymmärrys siitä, mikä on valmentajan rooli ja vastuu onnistuneesta projektista. </a:t>
            </a:r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1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97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Sitten hommiin! Jokainen tiimi purkaa tehtävät hommat (</a:t>
            </a:r>
            <a:r>
              <a:rPr lang="fi-FI" sz="2800" dirty="0" err="1" smtClean="0">
                <a:solidFill>
                  <a:srgbClr val="FF0000"/>
                </a:solidFill>
              </a:rPr>
              <a:t>mind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map</a:t>
            </a:r>
            <a:r>
              <a:rPr lang="fi-FI" sz="2800" dirty="0" smtClean="0"/>
              <a:t>) aikajärjestykseen (mistä aloitetaan ja mitä sitten…). Tiimit siis voisivat olla </a:t>
            </a:r>
            <a:r>
              <a:rPr lang="fi-FI" sz="2200" dirty="0" smtClean="0"/>
              <a:t>KOKKITIIMI, OHJELMAPALVELU- ja HALLINTOTIIMI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23611" r="18120" b="8902"/>
          <a:stretch/>
        </p:blipFill>
        <p:spPr bwMode="auto">
          <a:xfrm>
            <a:off x="467544" y="1528747"/>
            <a:ext cx="8497968" cy="52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2629"/>
            <a:ext cx="6905659" cy="517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fi-FI" sz="2800" dirty="0" smtClean="0"/>
              <a:t>Ja sitten hommat aikatauluun, jottei urakka </a:t>
            </a:r>
            <a:r>
              <a:rPr lang="fi-FI" sz="2800" smtClean="0"/>
              <a:t>p…, </a:t>
            </a:r>
            <a:r>
              <a:rPr lang="fi-FI" sz="2800" dirty="0" smtClean="0"/>
              <a:t>mene pieleen! </a:t>
            </a:r>
            <a:r>
              <a:rPr lang="fi-FI" sz="2800" dirty="0" smtClean="0">
                <a:solidFill>
                  <a:srgbClr val="FF0000"/>
                </a:solidFill>
              </a:rPr>
              <a:t>JOKA HOMMALLE MERKITÄÄN TEKIJÄ, JOKA VASTAA, ETTÄ HOMMA TULEE TEHDYKSI AJOISSA!!!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3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ON PROJEKTI?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1556792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Projektilla on alku ja loppu.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Projektilla on selvä tavoite, mitä haluamme saada aikaiseksi projektin avulla.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Projektin toteuttamiseen tarvitaan ryhmä ihmisiä ja erilaista osaamista.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Projektissa on mukana asiakas.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Projektin tekemiseen liittyi raha.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Projektia pitää johtaa. </a:t>
            </a:r>
          </a:p>
          <a:p>
            <a:endParaRPr lang="fi-FI" sz="2400" dirty="0" smtClean="0"/>
          </a:p>
          <a:p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PROJEKTIN MÄÄRITTÄMINEN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27584" y="1415032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Mitä tehdään?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Miksi tehdään?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Ketkä tekevät?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Kenelle tehdään?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Milloin tehdään?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Missä tehdään?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Millä hinnalla tehdään?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2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PROJEKTIN OPPIMISTAVOITTEET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83568" y="1772816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Mitkä ovat tämän projektin oppimistavoitteet?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Mikä on asiakkaan rooli tässä projektissa?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Mitä teoriatietoa tässä projektissa sovelletaan?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Mitä taitoja tässä projektissa harjoitellaan?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Miten projekti vie kohti yhteistä tavoitetta?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2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PROJEKTISUUNNITELMAN TEKO</a:t>
            </a:r>
            <a:br>
              <a:rPr lang="fi-FI" dirty="0" smtClean="0"/>
            </a:br>
            <a:r>
              <a:rPr lang="fi-FI" dirty="0" smtClean="0">
                <a:solidFill>
                  <a:srgbClr val="FF0000"/>
                </a:solidFill>
              </a:rPr>
              <a:t>Vaihe 1 – isot ja pienet kivet </a:t>
            </a:r>
            <a:br>
              <a:rPr lang="fi-FI" dirty="0" smtClean="0">
                <a:solidFill>
                  <a:srgbClr val="FF0000"/>
                </a:solidFill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11560" y="1720840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000" dirty="0" smtClean="0"/>
              <a:t>Projektin tekemisen ensimmäinen haaste on erottaa isot toiminnalliset kokonaisuudet pienemmistä asioista.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000" dirty="0" smtClean="0"/>
              <a:t>Useimmiten tartumme helposti yksityiskohtiin ja aikamme kuluu epäolennaisten asioiden parissa.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000" dirty="0" smtClean="0"/>
              <a:t>Kysymys kuuluukin mitkä ovat projektisi isot kivet?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000" dirty="0" smtClean="0"/>
              <a:t>VOISIKO NE OLLA TÄSSÄ PROJEKTISSA ESIM. </a:t>
            </a:r>
          </a:p>
          <a:p>
            <a:pPr marL="342900" indent="-342900">
              <a:buAutoNum type="arabicPeriod"/>
            </a:pPr>
            <a:r>
              <a:rPr lang="fi-FI" sz="2000" dirty="0" smtClean="0"/>
              <a:t>Ruoka ja sen valmistaminen (</a:t>
            </a:r>
            <a:r>
              <a:rPr lang="fi-FI" sz="2000" dirty="0" smtClean="0">
                <a:solidFill>
                  <a:srgbClr val="FF0000"/>
                </a:solidFill>
              </a:rPr>
              <a:t>KOKKITIIMI</a:t>
            </a:r>
            <a:r>
              <a:rPr lang="fi-FI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fi-FI" sz="2000" dirty="0" smtClean="0"/>
              <a:t>Leikit ja ruoan tarjoilujärjestelyt (</a:t>
            </a:r>
            <a:r>
              <a:rPr lang="fi-FI" sz="2000" dirty="0" smtClean="0">
                <a:solidFill>
                  <a:srgbClr val="FF0000"/>
                </a:solidFill>
              </a:rPr>
              <a:t>OHJELMAPALVELUTIIMI</a:t>
            </a:r>
            <a:r>
              <a:rPr lang="fi-FI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fi-FI" sz="2000" dirty="0" smtClean="0"/>
              <a:t>Yleissuunnittelu ja sopimukset (ajoitus, sopimusten ja selvitysten laadinta, yhteydenotot ja tarpeiston hankinta) (</a:t>
            </a:r>
            <a:r>
              <a:rPr lang="fi-FI" sz="2000" dirty="0" smtClean="0">
                <a:solidFill>
                  <a:srgbClr val="FF0000"/>
                </a:solidFill>
              </a:rPr>
              <a:t>HALLINTOTIIMI</a:t>
            </a:r>
            <a:r>
              <a:rPr lang="fi-FI" sz="2000" dirty="0" smtClean="0"/>
              <a:t>)</a:t>
            </a:r>
            <a:endParaRPr lang="fi-FI" sz="20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6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PROJEKTISUUNNITELMAN TEKO</a:t>
            </a:r>
            <a:br>
              <a:rPr lang="fi-FI" dirty="0" smtClean="0"/>
            </a:br>
            <a:r>
              <a:rPr lang="fi-FI" dirty="0" smtClean="0">
                <a:solidFill>
                  <a:srgbClr val="FF0000"/>
                </a:solidFill>
              </a:rPr>
              <a:t>Vaihe 2 – </a:t>
            </a:r>
            <a:r>
              <a:rPr lang="fi-FI" dirty="0" err="1" smtClean="0">
                <a:solidFill>
                  <a:srgbClr val="FF0000"/>
                </a:solidFill>
              </a:rPr>
              <a:t>mind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map</a:t>
            </a:r>
            <a:r>
              <a:rPr lang="fi-FI" dirty="0" smtClean="0">
                <a:solidFill>
                  <a:srgbClr val="FF0000"/>
                </a:solidFill>
              </a:rPr>
              <a:t> työskentely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115616" y="1628800"/>
            <a:ext cx="633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Isojen kivien ympärille alkaa muodostumaan pieniä kiviä.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Hahmotamme millaisia erilaisia isompia ja pienempiä asioita liittyy projektin onnistuneeseen toteuttamiseen.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Työstämme projektiamme yhdessä kaikkien osaamista ja ideoita hyödyntäen.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MITKÄ ASIAT ON SUUNNITELTAVA (TEHTÄVÄ) JA TEHTÄVÄ KUSSAKIN ”ISOSSA KIVESSÄ” – MITÄ NIIHIN KUULUU?</a:t>
            </a:r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9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MINITIIMEISSÄ TARVITTAVA OSAAMINEN </a:t>
            </a:r>
            <a:br>
              <a:rPr lang="fi-FI" dirty="0" smtClean="0"/>
            </a:br>
            <a:r>
              <a:rPr lang="fi-FI" dirty="0" smtClean="0">
                <a:solidFill>
                  <a:srgbClr val="FF0000"/>
                </a:solidFill>
              </a:rPr>
              <a:t>Pohdintaa…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27584" y="1997839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Minitiimien osalta on hyvä miettiä millaista osaamista voi eri tiimeissä kehittää. Tämä voi auttaa minitiimin valitsemista. 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</a:t>
            </a:r>
            <a:r>
              <a:rPr lang="fi-FI" sz="2400" dirty="0" smtClean="0">
                <a:solidFill>
                  <a:srgbClr val="FF0000"/>
                </a:solidFill>
              </a:rPr>
              <a:t>Millaista osaamista </a:t>
            </a:r>
            <a:r>
              <a:rPr lang="fi-FI" sz="2400" dirty="0" smtClean="0"/>
              <a:t>KOKKI-/OHJELMAPALVELU-/HALLINTOTIIMISSÄ </a:t>
            </a:r>
            <a:r>
              <a:rPr lang="fi-FI" sz="2400" dirty="0" smtClean="0">
                <a:solidFill>
                  <a:srgbClr val="FF0000"/>
                </a:solidFill>
              </a:rPr>
              <a:t>voi kehittää</a:t>
            </a:r>
            <a:r>
              <a:rPr lang="fi-FI" sz="2400" dirty="0" smtClean="0"/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 </a:t>
            </a:r>
            <a:r>
              <a:rPr lang="fi-FI" sz="2400" dirty="0" smtClean="0">
                <a:solidFill>
                  <a:srgbClr val="FF0000"/>
                </a:solidFill>
              </a:rPr>
              <a:t>Millaista osaamista </a:t>
            </a:r>
            <a:r>
              <a:rPr lang="fi-FI" sz="2400" dirty="0" smtClean="0"/>
              <a:t>KOKKI-/OHJELMAPALVELU-/HALLINTOTIIMISSÄ </a:t>
            </a:r>
            <a:r>
              <a:rPr lang="fi-FI" sz="2400" dirty="0" smtClean="0">
                <a:solidFill>
                  <a:srgbClr val="FF0000"/>
                </a:solidFill>
              </a:rPr>
              <a:t>tarvitaan</a:t>
            </a:r>
            <a:r>
              <a:rPr lang="fi-FI" sz="2400" dirty="0" smtClean="0"/>
              <a:t>? </a:t>
            </a:r>
          </a:p>
          <a:p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9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OMA OSAAMINEN</a:t>
            </a:r>
            <a:br>
              <a:rPr lang="fi-FI" dirty="0" smtClean="0"/>
            </a:br>
            <a:r>
              <a:rPr lang="fi-FI" dirty="0" smtClean="0"/>
              <a:t>Jakautuminen minitiimeihin 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67544" y="2204864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Vasta nyt voimme miettiä kuka kuuluu mihinkin minitiimiin (markkinointi-, ohjelma- tai yhteistyökumppanit), koska tiedämme mitä osaamme ja mistä olemme innostuneita!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Voimme myös valita taloudesta vastaavan henkilön/parin tai tiimin. </a:t>
            </a:r>
            <a:endParaRPr lang="fi-FI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9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b="4613"/>
          <a:stretch/>
        </p:blipFill>
        <p:spPr bwMode="auto">
          <a:xfrm>
            <a:off x="6188267" y="2861862"/>
            <a:ext cx="2920237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PROJEKTIN JOHTAMINEN 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68225" y="13407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Vielä yksi asia ennen kuin olemme valmiit tekemään asioita käytännössä…</a:t>
            </a:r>
          </a:p>
          <a:p>
            <a:pPr marL="285750" indent="-285750">
              <a:buFont typeface="Wingdings" pitchFamily="2" charset="2"/>
              <a:buChar char="q"/>
            </a:pPr>
            <a:endParaRPr lang="fi-FI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i-FI" sz="2400" dirty="0" smtClean="0"/>
              <a:t>KUKA JOHTAA PROJEKTIA?</a:t>
            </a:r>
            <a:endParaRPr lang="fi-FI" sz="2400" dirty="0"/>
          </a:p>
        </p:txBody>
      </p:sp>
      <p:sp>
        <p:nvSpPr>
          <p:cNvPr id="5" name="Suorakulmio 4"/>
          <p:cNvSpPr/>
          <p:nvPr/>
        </p:nvSpPr>
        <p:spPr>
          <a:xfrm>
            <a:off x="539552" y="3861048"/>
            <a:ext cx="61579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i-FI" sz="2000" b="1" dirty="0" smtClean="0">
                <a:solidFill>
                  <a:srgbClr val="FF0000"/>
                </a:solidFill>
              </a:rPr>
              <a:t>Millainen henkilö on hyvä projektipäällikkö?</a:t>
            </a:r>
          </a:p>
          <a:p>
            <a:pPr marL="285750" indent="-285750">
              <a:buFont typeface="Wingdings" pitchFamily="2" charset="2"/>
              <a:buChar char="Ø"/>
            </a:pPr>
            <a:endParaRPr lang="fi-FI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i-FI" sz="2000" b="1" dirty="0" smtClean="0">
                <a:solidFill>
                  <a:srgbClr val="FF0000"/>
                </a:solidFill>
              </a:rPr>
              <a:t>Millaisia tehtäviä kuuluu projektipäällikölle?</a:t>
            </a:r>
          </a:p>
          <a:p>
            <a:pPr marL="285750" indent="-285750">
              <a:buFont typeface="Wingdings" pitchFamily="2" charset="2"/>
              <a:buChar char="Ø"/>
            </a:pPr>
            <a:endParaRPr lang="fi-FI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i-FI" sz="2000" b="1" dirty="0" smtClean="0">
                <a:solidFill>
                  <a:srgbClr val="FF0000"/>
                </a:solidFill>
              </a:rPr>
              <a:t>Millaista osaamista on projektipäälliköllä?</a:t>
            </a:r>
          </a:p>
          <a:p>
            <a:pPr marL="285750" indent="-285750">
              <a:buFont typeface="Wingdings" pitchFamily="2" charset="2"/>
              <a:buChar char="Ø"/>
            </a:pPr>
            <a:endParaRPr lang="fi-FI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i-FI" sz="2000" b="1" dirty="0" smtClean="0">
                <a:solidFill>
                  <a:srgbClr val="FF0000"/>
                </a:solidFill>
              </a:rPr>
              <a:t>Yhteisen ymmärryksen perusteella valitaan projektipäällikkö tai –päälliköt. </a:t>
            </a:r>
            <a:endParaRPr lang="fi-FI" sz="2000" b="1" dirty="0">
              <a:solidFill>
                <a:srgbClr val="FF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NAO/Maija-Leena Haapa-alho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9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477</Words>
  <Application>Microsoft Office PowerPoint</Application>
  <PresentationFormat>Näytössä katseltava diaesitys 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PROJEKTI</vt:lpstr>
      <vt:lpstr>MIKÄ ON PROJEKTI?</vt:lpstr>
      <vt:lpstr>PROJEKTIN MÄÄRITTÄMINEN</vt:lpstr>
      <vt:lpstr>PROJEKTIN OPPIMISTAVOITTEET</vt:lpstr>
      <vt:lpstr>PROJEKTISUUNNITELMAN TEKO Vaihe 1 – isot ja pienet kivet  </vt:lpstr>
      <vt:lpstr>PROJEKTISUUNNITELMAN TEKO Vaihe 2 – mind map työskentely</vt:lpstr>
      <vt:lpstr>MINITIIMEISSÄ TARVITTAVA OSAAMINEN  Pohdintaa… </vt:lpstr>
      <vt:lpstr>OMA OSAAMINEN Jakautuminen minitiimeihin </vt:lpstr>
      <vt:lpstr>PROJEKTIN JOHTAMINEN </vt:lpstr>
      <vt:lpstr>VALMENTAJAN ROOLI JA TEHTÄVÄT</vt:lpstr>
      <vt:lpstr>Sitten hommiin! Jokainen tiimi purkaa tehtävät hommat (mind map) aikajärjestykseen (mistä aloitetaan ja mitä sitten…). Tiimit siis voisivat olla KOKKITIIMI, OHJELMAPALVELU- ja HALLINTOTIIMI</vt:lpstr>
      <vt:lpstr>Ja sitten hommat aikatauluun, jottei urakka p…, mene pieleen! JOKA HOMMALLE MERKITÄÄN TEKIJÄ, JOKA VASTAA, ETTÄ HOMMA TULEE TEHDYKSI AJOISSA!!!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</dc:title>
  <dc:creator>Maija</dc:creator>
  <cp:lastModifiedBy>Gästgivar Mia</cp:lastModifiedBy>
  <cp:revision>13</cp:revision>
  <cp:lastPrinted>2013-09-24T05:54:50Z</cp:lastPrinted>
  <dcterms:created xsi:type="dcterms:W3CDTF">2013-01-06T19:43:56Z</dcterms:created>
  <dcterms:modified xsi:type="dcterms:W3CDTF">2014-03-26T06:20:30Z</dcterms:modified>
</cp:coreProperties>
</file>